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 id="2147483910" r:id="rId2"/>
  </p:sldMasterIdLst>
  <p:notesMasterIdLst>
    <p:notesMasterId r:id="rId56"/>
  </p:notesMasterIdLst>
  <p:handoutMasterIdLst>
    <p:handoutMasterId r:id="rId57"/>
  </p:handoutMasterIdLst>
  <p:sldIdLst>
    <p:sldId id="569" r:id="rId3"/>
    <p:sldId id="636" r:id="rId4"/>
    <p:sldId id="565" r:id="rId5"/>
    <p:sldId id="570" r:id="rId6"/>
    <p:sldId id="625" r:id="rId7"/>
    <p:sldId id="337" r:id="rId8"/>
    <p:sldId id="626" r:id="rId9"/>
    <p:sldId id="614" r:id="rId10"/>
    <p:sldId id="615" r:id="rId11"/>
    <p:sldId id="400" r:id="rId12"/>
    <p:sldId id="593" r:id="rId13"/>
    <p:sldId id="476" r:id="rId14"/>
    <p:sldId id="621" r:id="rId15"/>
    <p:sldId id="637" r:id="rId16"/>
    <p:sldId id="561" r:id="rId17"/>
    <p:sldId id="563" r:id="rId18"/>
    <p:sldId id="345" r:id="rId19"/>
    <p:sldId id="616" r:id="rId20"/>
    <p:sldId id="600" r:id="rId21"/>
    <p:sldId id="522" r:id="rId22"/>
    <p:sldId id="638" r:id="rId23"/>
    <p:sldId id="605" r:id="rId24"/>
    <p:sldId id="549" r:id="rId25"/>
    <p:sldId id="524" r:id="rId26"/>
    <p:sldId id="578" r:id="rId27"/>
    <p:sldId id="629" r:id="rId28"/>
    <p:sldId id="577" r:id="rId29"/>
    <p:sldId id="628" r:id="rId30"/>
    <p:sldId id="622" r:id="rId31"/>
    <p:sldId id="640" r:id="rId32"/>
    <p:sldId id="572" r:id="rId33"/>
    <p:sldId id="513" r:id="rId34"/>
    <p:sldId id="511" r:id="rId35"/>
    <p:sldId id="632" r:id="rId36"/>
    <p:sldId id="552" r:id="rId37"/>
    <p:sldId id="617" r:id="rId38"/>
    <p:sldId id="535" r:id="rId39"/>
    <p:sldId id="555" r:id="rId40"/>
    <p:sldId id="633" r:id="rId41"/>
    <p:sldId id="536" r:id="rId42"/>
    <p:sldId id="619" r:id="rId43"/>
    <p:sldId id="620" r:id="rId44"/>
    <p:sldId id="581" r:id="rId45"/>
    <p:sldId id="582" r:id="rId46"/>
    <p:sldId id="623" r:id="rId47"/>
    <p:sldId id="584" r:id="rId48"/>
    <p:sldId id="585" r:id="rId49"/>
    <p:sldId id="587" r:id="rId50"/>
    <p:sldId id="634" r:id="rId51"/>
    <p:sldId id="588" r:id="rId52"/>
    <p:sldId id="567" r:id="rId53"/>
    <p:sldId id="627" r:id="rId54"/>
    <p:sldId id="635" r:id="rId55"/>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947"/>
    <a:srgbClr val="ACD7C9"/>
    <a:srgbClr val="2C213E"/>
    <a:srgbClr val="045C64"/>
    <a:srgbClr val="193537"/>
    <a:srgbClr val="192736"/>
    <a:srgbClr val="19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2"/>
    <p:restoredTop sz="85596"/>
  </p:normalViewPr>
  <p:slideViewPr>
    <p:cSldViewPr snapToGrid="0" snapToObjects="1">
      <p:cViewPr varScale="1">
        <p:scale>
          <a:sx n="144" d="100"/>
          <a:sy n="144" d="100"/>
        </p:scale>
        <p:origin x="216" y="640"/>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rgbClr val="89AE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rgbClr val="89AE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0AB0B-397C-384A-80F3-24D7E6683B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4" name="Footer Placeholder 3">
            <a:extLst>
              <a:ext uri="{FF2B5EF4-FFF2-40B4-BE49-F238E27FC236}">
                <a16:creationId xmlns:a16="http://schemas.microsoft.com/office/drawing/2014/main" id="{6F5FB158-5D5F-B441-8087-2A446C241B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3729AD04-1A41-444B-B0A2-9229EA1CDE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98015E-433B-7744-8451-0A14B9989325}" type="slidenum">
              <a:rPr lang="en-SE" smtClean="0"/>
              <a:t>‹#›</a:t>
            </a:fld>
            <a:endParaRPr lang="en-SE"/>
          </a:p>
        </p:txBody>
      </p:sp>
      <p:sp>
        <p:nvSpPr>
          <p:cNvPr id="3" name="Date Placeholder 2">
            <a:extLst>
              <a:ext uri="{FF2B5EF4-FFF2-40B4-BE49-F238E27FC236}">
                <a16:creationId xmlns:a16="http://schemas.microsoft.com/office/drawing/2014/main" id="{A4BD7CB2-029F-0E4C-9C18-5EBFA0C7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4F295-D1F4-D54B-BA69-832D96C6432A}" type="datetimeFigureOut">
              <a:rPr lang="en-SE" smtClean="0"/>
              <a:t>2024-03-19</a:t>
            </a:fld>
            <a:endParaRPr lang="en-SE"/>
          </a:p>
        </p:txBody>
      </p:sp>
    </p:spTree>
    <p:extLst>
      <p:ext uri="{BB962C8B-B14F-4D97-AF65-F5344CB8AC3E}">
        <p14:creationId xmlns:p14="http://schemas.microsoft.com/office/powerpoint/2010/main" val="3300149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8F62-802F-2448-8EA8-1562273BBAF4}" type="datetimeFigureOut">
              <a:rPr lang="en-SE" smtClean="0"/>
              <a:t>2024-03-19</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A1A2-6287-9245-9FC9-020813467484}" type="slidenum">
              <a:rPr lang="en-SE" smtClean="0"/>
              <a:t>‹#›</a:t>
            </a:fld>
            <a:endParaRPr lang="en-SE"/>
          </a:p>
        </p:txBody>
      </p:sp>
    </p:spTree>
    <p:extLst>
      <p:ext uri="{BB962C8B-B14F-4D97-AF65-F5344CB8AC3E}">
        <p14:creationId xmlns:p14="http://schemas.microsoft.com/office/powerpoint/2010/main" val="274064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3BA1A2-6287-9245-9FC9-020813467484}" type="slidenum">
              <a:rPr lang="en-SE" smtClean="0"/>
              <a:t>28</a:t>
            </a:fld>
            <a:endParaRPr lang="en-SE"/>
          </a:p>
        </p:txBody>
      </p:sp>
    </p:spTree>
    <p:extLst>
      <p:ext uri="{BB962C8B-B14F-4D97-AF65-F5344CB8AC3E}">
        <p14:creationId xmlns:p14="http://schemas.microsoft.com/office/powerpoint/2010/main" val="4069968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428409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428249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276919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3846462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543474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620842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414350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75178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645871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332159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75613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275965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_with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solidFill>
                  <a:schemeClr val="bg2">
                    <a:lumMod val="10000"/>
                  </a:schemeClr>
                </a:solidFill>
              </a:defRPr>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72C6F449-D277-4F5F-868C-258B96FA25E8}" type="datetime1">
              <a:rPr lang="sv-SE" smtClean="0"/>
              <a:t>2024-03-19</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331A184D-EC2A-42CF-BFDD-6BB0D1A406D6}" type="datetime1">
              <a:rPr lang="sv-SE" smtClean="0"/>
              <a:t>2024-03-19</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9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63F4375E-D0BB-484E-BB65-0C97E5A096BA}" type="datetime1">
              <a:rPr lang="sv-SE" smtClean="0"/>
              <a:t>2024-03-19</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9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EB8731D7-AE9A-4B74-9E3E-70D57F5C262F}" type="datetime1">
              <a:rPr lang="sv-SE" smtClean="0"/>
              <a:t>2024-03-19</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2025570" y="365126"/>
            <a:ext cx="8350882"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08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A46F6930-A511-4331-9AA8-FDFE96660AB5}" type="datetime1">
              <a:rPr lang="sv-SE" smtClean="0"/>
              <a:t>2024-03-19</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A6FCF67-E19C-DE4A-8BE9-AFBEBE84A140}"/>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0" name="Content Placeholder 2">
            <a:extLst>
              <a:ext uri="{FF2B5EF4-FFF2-40B4-BE49-F238E27FC236}">
                <a16:creationId xmlns:a16="http://schemas.microsoft.com/office/drawing/2014/main" id="{3D256E59-D378-3C45-BC58-2A73BF0E9510}"/>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1" name="Picture Placeholder 13">
            <a:extLst>
              <a:ext uri="{FF2B5EF4-FFF2-40B4-BE49-F238E27FC236}">
                <a16:creationId xmlns:a16="http://schemas.microsoft.com/office/drawing/2014/main" id="{B56A95A0-DD9A-7D4C-AA83-A6974F5C1D01}"/>
              </a:ext>
            </a:extLst>
          </p:cNvPr>
          <p:cNvSpPr>
            <a:spLocks noGrp="1"/>
          </p:cNvSpPr>
          <p:nvPr>
            <p:ph type="pic" sz="quarter" idx="15"/>
          </p:nvPr>
        </p:nvSpPr>
        <p:spPr>
          <a:xfrm>
            <a:off x="8153400" y="1587086"/>
            <a:ext cx="3148595" cy="4586702"/>
          </a:xfrm>
          <a:solidFill>
            <a:schemeClr val="accent5"/>
          </a:solidFill>
        </p:spPr>
        <p:txBody>
          <a:bodyPr/>
          <a:lstStyle/>
          <a:p>
            <a:r>
              <a:rPr lang="sv-SE"/>
              <a:t>Klicka på ikonen för att lägga till en bild</a:t>
            </a:r>
            <a:endParaRPr lang="en-SE"/>
          </a:p>
        </p:txBody>
      </p:sp>
    </p:spTree>
    <p:extLst>
      <p:ext uri="{BB962C8B-B14F-4D97-AF65-F5344CB8AC3E}">
        <p14:creationId xmlns:p14="http://schemas.microsoft.com/office/powerpoint/2010/main" val="290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7B27F70F-31FE-4EDB-8560-721477339942}" type="datetime1">
              <a:rPr lang="sv-SE" smtClean="0"/>
              <a:t>2024-03-19</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13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B8A32DAC-C0CB-4F2E-A5C0-4B88F82F9B53}" type="datetime1">
              <a:rPr lang="sv-SE" smtClean="0"/>
              <a:t>2024-03-19</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13994" y="365126"/>
            <a:ext cx="8362457"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5"/>
          </a:solidFill>
        </p:spPr>
        <p:txBody>
          <a:bodyPr/>
          <a:lstStyle/>
          <a:p>
            <a:r>
              <a:rPr lang="sv-SE"/>
              <a:t>Klicka på ikonen för att lägga till en bild</a:t>
            </a:r>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5"/>
          </a:solidFill>
        </p:spPr>
        <p:txBody>
          <a:bodyPr/>
          <a:lstStyle/>
          <a:p>
            <a:r>
              <a:rPr lang="sv-SE"/>
              <a:t>Klicka på ikonen för att lägga till en bild</a:t>
            </a:r>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5"/>
          </a:solidFill>
        </p:spPr>
        <p:txBody>
          <a:bodyPr/>
          <a:lstStyle/>
          <a:p>
            <a:r>
              <a:rPr lang="sv-SE"/>
              <a:t>Klicka på ikonen för att lägga till en bild</a:t>
            </a:r>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5"/>
          </a:solidFill>
        </p:spPr>
        <p:txBody>
          <a:bodyPr/>
          <a:lstStyle/>
          <a:p>
            <a:r>
              <a:rPr lang="sv-SE"/>
              <a:t>Klicka på ikonen för att lägga till en bild</a:t>
            </a:r>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5"/>
          </a:solidFill>
        </p:spPr>
        <p:txBody>
          <a:bodyPr/>
          <a:lstStyle/>
          <a:p>
            <a:r>
              <a:rPr lang="sv-SE"/>
              <a:t>Klicka på ikonen för att lägga till en bild</a:t>
            </a:r>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5"/>
          </a:solidFill>
        </p:spPr>
        <p:txBody>
          <a:bodyPr/>
          <a:lstStyle/>
          <a:p>
            <a:r>
              <a:rPr lang="sv-SE"/>
              <a:t>Klicka på ikonen för att lägga till en bild</a:t>
            </a:r>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Tree>
    <p:extLst>
      <p:ext uri="{BB962C8B-B14F-4D97-AF65-F5344CB8AC3E}">
        <p14:creationId xmlns:p14="http://schemas.microsoft.com/office/powerpoint/2010/main" val="3099066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A1977FE-36D4-477E-8D5A-DAC807E5B934}" type="datetime1">
              <a:rPr lang="sv-SE" smtClean="0"/>
              <a:t>2024-03-19</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182894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D3D4EE72-F447-4E42-8AF8-E6853E2A635A}" type="datetime1">
              <a:rPr lang="sv-SE" smtClean="0"/>
              <a:t>2024-03-19</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100561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444D7F79-C08F-4542-95AE-93D0F000E61A}" type="datetime1">
              <a:rPr lang="sv-SE" smtClean="0"/>
              <a:t>2024-03-19</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242367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6C5F8363-FFA4-4395-89B6-66F99561E86D}" type="datetime1">
              <a:rPr lang="sv-SE" smtClean="0"/>
              <a:t>2024-03-19</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24555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D70A807-C129-4003-836F-83D7991FD614}" type="datetime1">
              <a:rPr lang="sv-SE" smtClean="0"/>
              <a:t>2024-03-19</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5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1967E772-D776-415A-9677-E192DF07C7AA}" type="datetime1">
              <a:rPr lang="sv-SE" smtClean="0"/>
              <a:t>2024-03-19</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descr="A picture containing food&#10;&#10;Description automatically generated">
            <a:extLst>
              <a:ext uri="{FF2B5EF4-FFF2-40B4-BE49-F238E27FC236}">
                <a16:creationId xmlns:a16="http://schemas.microsoft.com/office/drawing/2014/main" id="{FC859456-CBD2-4845-AD4A-75BD8FFD3881}"/>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70D4001-5C21-D347-8BC3-BEAF16338C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spTree>
    <p:extLst>
      <p:ext uri="{BB962C8B-B14F-4D97-AF65-F5344CB8AC3E}">
        <p14:creationId xmlns:p14="http://schemas.microsoft.com/office/powerpoint/2010/main" val="62913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410515" y="1173870"/>
            <a:ext cx="11391815"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410515" y="6356351"/>
            <a:ext cx="3043885" cy="365125"/>
          </a:xfrm>
          <a:prstGeom prst="rect">
            <a:avLst/>
          </a:prstGeom>
        </p:spPr>
        <p:txBody>
          <a:bodyPr/>
          <a:lstStyle/>
          <a:p>
            <a:fld id="{8CEC639E-0CBF-9D4F-A0BA-59D31147FEB2}" type="datetime1">
              <a:rPr lang="sv-SE" smtClean="0"/>
              <a:pPr/>
              <a:t>2024-03-19</a:t>
            </a:fld>
            <a:endParaRPr lang="sv-SE"/>
          </a:p>
        </p:txBody>
      </p:sp>
      <p:sp>
        <p:nvSpPr>
          <p:cNvPr id="5" name="Platshållare för sidfot 4"/>
          <p:cNvSpPr>
            <a:spLocks noGrp="1"/>
          </p:cNvSpPr>
          <p:nvPr>
            <p:ph type="ftr" sz="quarter" idx="11"/>
          </p:nvPr>
        </p:nvSpPr>
        <p:spPr>
          <a:xfrm>
            <a:off x="4165600" y="6356351"/>
            <a:ext cx="38608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8737600" y="6356351"/>
            <a:ext cx="3064729"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040899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455664" y="1610684"/>
            <a:ext cx="528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6364364" y="1610684"/>
            <a:ext cx="528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2572056" y="224598"/>
            <a:ext cx="6174297" cy="1134420"/>
          </a:xfrm>
          <a:prstGeom prst="rect">
            <a:avLst/>
          </a:prstGeom>
        </p:spPr>
        <p:txBody>
          <a:bodyPr/>
          <a:lstStyle/>
          <a:p>
            <a:r>
              <a:rPr lang="en-US" dirty="0"/>
              <a:t>Title</a:t>
            </a:r>
          </a:p>
        </p:txBody>
      </p:sp>
    </p:spTree>
    <p:extLst>
      <p:ext uri="{BB962C8B-B14F-4D97-AF65-F5344CB8AC3E}">
        <p14:creationId xmlns:p14="http://schemas.microsoft.com/office/powerpoint/2010/main" val="3806053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177148"/>
            <a:ext cx="105156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838200" y="4031752"/>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838200" y="4783021"/>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9344570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_with our host uni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01F1ECC-F0AB-4533-AD42-86D54C977707}" type="datetime1">
              <a:rPr lang="sv-SE" smtClean="0"/>
              <a:t>2024-03-19</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231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en-GB" dirty="0"/>
              <a:t>Click to edit Master title style</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9EB36E7B-3104-41FF-817D-7754B7139E48}" type="datetime1">
              <a:rPr lang="sv-SE" smtClean="0"/>
              <a:t>2024-03-19</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34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3F94AF0-7C3E-4491-A8C1-66A4175149E4}" type="datetime1">
              <a:rPr lang="sv-SE" smtClean="0"/>
              <a:t>2024-03-19</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en-GB" dirty="0"/>
              <a:t>Click to edit Master title style</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close up of a logo&#10;&#10;Description automatically generated">
            <a:extLst>
              <a:ext uri="{FF2B5EF4-FFF2-40B4-BE49-F238E27FC236}">
                <a16:creationId xmlns:a16="http://schemas.microsoft.com/office/drawing/2014/main" id="{BF63D60F-BC96-D84E-825E-C6134CF11E7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1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ub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accent6">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0EDCE6A3-74EA-495A-8D85-78EB7D3BB997}" type="datetime1">
              <a:rPr lang="sv-SE" smtClean="0"/>
              <a:t>2024-03-19</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91D9563F-6D6E-8748-BE72-B09B5B4D13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53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C03CD859-3533-4235-95BD-AD6EB1C19890}" type="datetime1">
              <a:rPr lang="sv-SE" smtClean="0"/>
              <a:t>2024-03-19</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29875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A60D7E14-8888-4D15-95B6-A08632391821}" type="datetime1">
              <a:rPr lang="sv-SE" smtClean="0"/>
              <a:t>2024-03-19</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6039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901362D-7532-4CDB-A3E8-B45AB8EBECDC}" type="datetime1">
              <a:rPr lang="sv-SE" smtClean="0"/>
              <a:t>2024-03-19</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sv-SE"/>
              <a:t>Klicka här för att ändra mall för rubrikformat</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53FA0372-DA0B-E944-BD83-8B1A9A7F99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1563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F0F2A9A-E178-491F-9765-89D0A21A6714}" type="datetime1">
              <a:rPr lang="sv-SE" smtClean="0"/>
              <a:t>2024-03-19</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77445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833A2B6-0235-4A3C-BBB3-5EE20C7671BD}" type="datetime1">
              <a:rPr lang="sv-SE" smtClean="0"/>
              <a:t>2024-03-19</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471101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EDD13F0D-52B4-4109-BF99-2037F8BF6819}" type="datetime1">
              <a:rPr lang="sv-SE" smtClean="0"/>
              <a:t>2024-03-19</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35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1D804209-7EF1-4372-9096-C944EC7ED47F}" type="datetime1">
              <a:rPr lang="sv-SE" smtClean="0"/>
              <a:t>2024-03-19</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465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49F69B6-7F89-4E07-A5F1-19E8BAD82FA9}" type="datetime1">
              <a:rPr lang="sv-SE" smtClean="0"/>
              <a:t>2024-03-19</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6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AB511963-E822-49F5-A407-693111AC31BD}" type="datetime1">
              <a:rPr lang="sv-SE" smtClean="0"/>
              <a:t>2024-03-19</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0680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A2AC964-AB30-4B8F-A4A2-7A51D1BF2D09}" type="datetime1">
              <a:rPr lang="sv-SE" smtClean="0"/>
              <a:t>2024-03-19</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4" name="Picture Placeholder 13">
            <a:extLst>
              <a:ext uri="{FF2B5EF4-FFF2-40B4-BE49-F238E27FC236}">
                <a16:creationId xmlns:a16="http://schemas.microsoft.com/office/drawing/2014/main" id="{22B0097B-7898-C540-A510-74BFB149DFB0}"/>
              </a:ext>
            </a:extLst>
          </p:cNvPr>
          <p:cNvSpPr>
            <a:spLocks noGrp="1"/>
          </p:cNvSpPr>
          <p:nvPr>
            <p:ph type="pic" sz="quarter" idx="15"/>
          </p:nvPr>
        </p:nvSpPr>
        <p:spPr>
          <a:xfrm>
            <a:off x="8153400" y="1587086"/>
            <a:ext cx="3148595" cy="4586702"/>
          </a:xfrm>
          <a:solidFill>
            <a:schemeClr val="accent6"/>
          </a:solidFill>
        </p:spPr>
        <p:txBody>
          <a:bodyPr/>
          <a:lstStyle/>
          <a:p>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87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0D96B584-A8FB-42F4-B5BD-39BA93AEAA72}" type="datetime1">
              <a:rPr lang="sv-SE" smtClean="0"/>
              <a:t>2024-03-19</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4926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37216967-6FF9-4502-85BB-54DDDEFAF232}" type="datetime1">
              <a:rPr lang="sv-SE" smtClean="0"/>
              <a:t>2024-03-19</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6"/>
          </a:solidFill>
        </p:spPr>
        <p:txBody>
          <a:bodyPr/>
          <a:lstStyle/>
          <a:p>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6"/>
          </a:solidFill>
        </p:spPr>
        <p:txBody>
          <a:bodyPr/>
          <a:lstStyle/>
          <a:p>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6"/>
          </a:solidFill>
        </p:spPr>
        <p:txBody>
          <a:bodyPr/>
          <a:lstStyle/>
          <a:p>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6"/>
          </a:solidFill>
        </p:spPr>
        <p:txBody>
          <a:bodyPr/>
          <a:lstStyle/>
          <a:p>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6"/>
          </a:solidFill>
        </p:spPr>
        <p:txBody>
          <a:bodyPr/>
          <a:lstStyle/>
          <a:p>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6"/>
          </a:solidFill>
        </p:spPr>
        <p:txBody>
          <a:bodyPr/>
          <a:lstStyle/>
          <a:p>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5776505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4820CA9-D4E8-4D17-BDE8-2426ECB9D2DD}" type="datetime1">
              <a:rPr lang="sv-SE" smtClean="0"/>
              <a:t>2024-03-19</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6"/>
          </a:solidFill>
        </p:spPr>
        <p:txBody>
          <a:bodyPr/>
          <a:lstStyle/>
          <a:p>
            <a:endParaRPr lang="en-SE" dirty="0"/>
          </a:p>
        </p:txBody>
      </p:sp>
    </p:spTree>
    <p:extLst>
      <p:ext uri="{BB962C8B-B14F-4D97-AF65-F5344CB8AC3E}">
        <p14:creationId xmlns:p14="http://schemas.microsoft.com/office/powerpoint/2010/main" val="118403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ubsection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F67B3C72-E7FA-4B64-B683-794DCA102CBA}" type="datetime1">
              <a:rPr lang="sv-SE" smtClean="0"/>
              <a:t>2024-03-19</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86C374B5-CC58-8140-9E62-5C3A9B6E771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4023938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4CCD1350-2DEC-48B6-98C5-602C2781BE45}" type="datetime1">
              <a:rPr lang="sv-SE" smtClean="0"/>
              <a:t>2024-03-19</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6"/>
          </a:solidFill>
        </p:spPr>
        <p:txBody>
          <a:bodyPr/>
          <a:lstStyle/>
          <a:p>
            <a:endParaRPr lang="en-SE"/>
          </a:p>
        </p:txBody>
      </p:sp>
    </p:spTree>
    <p:extLst>
      <p:ext uri="{BB962C8B-B14F-4D97-AF65-F5344CB8AC3E}">
        <p14:creationId xmlns:p14="http://schemas.microsoft.com/office/powerpoint/2010/main" val="23084365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F851BF11-EC35-4831-AF84-4D7330E2EEAB}" type="datetime1">
              <a:rPr lang="sv-SE" smtClean="0"/>
              <a:t>2024-03-19</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6"/>
          </a:solidFill>
        </p:spPr>
        <p:txBody>
          <a:bodyPr/>
          <a:lstStyle/>
          <a:p>
            <a:endParaRPr lang="en-SE" dirty="0"/>
          </a:p>
        </p:txBody>
      </p:sp>
    </p:spTree>
    <p:extLst>
      <p:ext uri="{BB962C8B-B14F-4D97-AF65-F5344CB8AC3E}">
        <p14:creationId xmlns:p14="http://schemas.microsoft.com/office/powerpoint/2010/main" val="5322313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A4327F4A-5893-4B25-8981-CD664523FAE5}" type="datetime1">
              <a:rPr lang="sv-SE" smtClean="0"/>
              <a:t>2024-03-19</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6"/>
          </a:solidFill>
        </p:spPr>
        <p:txBody>
          <a:bodyPr/>
          <a:lstStyle/>
          <a:p>
            <a:endParaRPr lang="en-SE"/>
          </a:p>
        </p:txBody>
      </p:sp>
    </p:spTree>
    <p:extLst>
      <p:ext uri="{BB962C8B-B14F-4D97-AF65-F5344CB8AC3E}">
        <p14:creationId xmlns:p14="http://schemas.microsoft.com/office/powerpoint/2010/main" val="37214582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DEE96976-1C7B-42BA-AC7E-C7467F00F411}" type="datetime1">
              <a:rPr lang="sv-SE" smtClean="0"/>
              <a:t>2024-03-19</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food&#10;&#10;Description automatically generated">
            <a:extLst>
              <a:ext uri="{FF2B5EF4-FFF2-40B4-BE49-F238E27FC236}">
                <a16:creationId xmlns:a16="http://schemas.microsoft.com/office/drawing/2014/main" id="{9D321763-2196-5949-A4C4-5C6095E8386A}"/>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4" name="Picture 13" descr="A close up of a logo&#10;&#10;Description automatically generated">
            <a:extLst>
              <a:ext uri="{FF2B5EF4-FFF2-40B4-BE49-F238E27FC236}">
                <a16:creationId xmlns:a16="http://schemas.microsoft.com/office/drawing/2014/main" id="{0C5AE585-8785-0240-9577-627154EBD3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1" name="Date Placeholder 10"/>
          <p:cNvSpPr>
            <a:spLocks noGrp="1"/>
          </p:cNvSpPr>
          <p:nvPr>
            <p:ph type="dt" sz="half" idx="10"/>
          </p:nvPr>
        </p:nvSpPr>
        <p:spPr/>
        <p:txBody>
          <a:bodyPr/>
          <a:lstStyle/>
          <a:p>
            <a:fld id="{A43A9D8E-04BF-43F4-90B7-C89EF2547A12}" type="datetime1">
              <a:rPr lang="sv-SE" smtClean="0"/>
              <a:t>2024-03-19</a:t>
            </a:fld>
            <a:endParaRPr lang="en-SE" dirty="0"/>
          </a:p>
        </p:txBody>
      </p:sp>
      <p:sp>
        <p:nvSpPr>
          <p:cNvPr id="12" name="Footer Placeholder 11"/>
          <p:cNvSpPr>
            <a:spLocks noGrp="1"/>
          </p:cNvSpPr>
          <p:nvPr>
            <p:ph type="ftr" sz="quarter" idx="11"/>
          </p:nvPr>
        </p:nvSpPr>
        <p:spPr/>
        <p:txBody>
          <a:bodyPr/>
          <a:lstStyle/>
          <a:p>
            <a:endParaRPr lang="en-SE"/>
          </a:p>
        </p:txBody>
      </p:sp>
      <p:sp>
        <p:nvSpPr>
          <p:cNvPr id="13" name="Slide Number Placeholder 12"/>
          <p:cNvSpPr>
            <a:spLocks noGrp="1"/>
          </p:cNvSpPr>
          <p:nvPr>
            <p:ph type="sldNum" sz="quarter" idx="12"/>
          </p:nvPr>
        </p:nvSpPr>
        <p:spPr/>
        <p:txBody>
          <a:bodyPr/>
          <a:lstStyle/>
          <a:p>
            <a:fld id="{35221EB6-9A4B-514E-B577-5DABAA360181}" type="slidenum">
              <a:rPr lang="en-SE" smtClean="0"/>
              <a:t>‹#›</a:t>
            </a:fld>
            <a:endParaRPr lang="en-SE"/>
          </a:p>
        </p:txBody>
      </p:sp>
      <p:pic>
        <p:nvPicPr>
          <p:cNvPr id="6" name="Graphic 5">
            <a:extLst>
              <a:ext uri="{FF2B5EF4-FFF2-40B4-BE49-F238E27FC236}">
                <a16:creationId xmlns:a16="http://schemas.microsoft.com/office/drawing/2014/main" id="{13BECC30-E3A3-7742-A3EB-417448FEB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72050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551E62BB-5EED-4661-8E2F-1958381D9409}" type="datetime1">
              <a:rPr lang="sv-SE" smtClean="0"/>
              <a:t>2024-03-19</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rgbClr val="A7C9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01987801-3CC3-F243-8910-80E8391494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238302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408EEAE-66ED-44AE-B37C-FD2C1E45C326}" type="datetime1">
              <a:rPr lang="sv-SE" smtClean="0"/>
              <a:t>2024-03-19</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50705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577E3BE-8C50-49F9-870C-A45F565924F9}" type="datetime1">
              <a:rPr lang="sv-SE" smtClean="0"/>
              <a:t>2024-03-19</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135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CDFC4D25-E039-42FB-9F83-88AA0D33893B}" type="datetime1">
              <a:rPr lang="sv-SE" smtClean="0"/>
              <a:t>2024-03-19</a:t>
            </a:fld>
            <a:endParaRPr lang="en-SE" dirty="0"/>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463282" y="365126"/>
            <a:ext cx="7913170" cy="830128"/>
          </a:xfrm>
        </p:spPr>
        <p:txBody>
          <a:bodyPr/>
          <a:lstStyle>
            <a:lvl1pPr algn="ctr">
              <a:defRPr/>
            </a:lvl1p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8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2523280" y="365125"/>
            <a:ext cx="6591769" cy="1325563"/>
          </a:xfrm>
          <a:prstGeom prst="rect">
            <a:avLst/>
          </a:prstGeom>
        </p:spPr>
        <p:txBody>
          <a:bodyPr vert="horz" lIns="91440" tIns="45720" rIns="91440" bIns="45720" rtlCol="0" anchor="ctr">
            <a:normAutofit/>
          </a:body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540C4-79C0-4C65-AAAD-34311DB5FFD6}" type="datetime1">
              <a:rPr lang="sv-SE" smtClean="0"/>
              <a:t>2024-03-19</a:t>
            </a:fld>
            <a:endParaRPr lang="en-SE" dirty="0"/>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211610" y="238589"/>
            <a:ext cx="1640339" cy="880778"/>
          </a:xfrm>
          <a:prstGeom prst="rect">
            <a:avLst/>
          </a:prstGeom>
        </p:spPr>
      </p:pic>
    </p:spTree>
    <p:extLst>
      <p:ext uri="{BB962C8B-B14F-4D97-AF65-F5344CB8AC3E}">
        <p14:creationId xmlns:p14="http://schemas.microsoft.com/office/powerpoint/2010/main" val="4072643455"/>
      </p:ext>
    </p:extLst>
  </p:cSld>
  <p:clrMap bg1="lt1" tx1="dk1" bg2="lt2" tx2="dk2" accent1="accent1" accent2="accent2" accent3="accent3" accent4="accent4" accent5="accent5" accent6="accent6" hlink="hlink" folHlink="folHlink"/>
  <p:sldLayoutIdLst>
    <p:sldLayoutId id="2147483870" r:id="rId1"/>
    <p:sldLayoutId id="2147483888" r:id="rId2"/>
    <p:sldLayoutId id="2147483931" r:id="rId3"/>
    <p:sldLayoutId id="2147483872" r:id="rId4"/>
    <p:sldLayoutId id="2147483880" r:id="rId5"/>
    <p:sldLayoutId id="2147483906" r:id="rId6"/>
    <p:sldLayoutId id="2147483884" r:id="rId7"/>
    <p:sldLayoutId id="2147483932" r:id="rId8"/>
    <p:sldLayoutId id="2147483871" r:id="rId9"/>
    <p:sldLayoutId id="2147483933" r:id="rId10"/>
    <p:sldLayoutId id="2147483873" r:id="rId11"/>
    <p:sldLayoutId id="2147483874" r:id="rId12"/>
    <p:sldLayoutId id="2147483881" r:id="rId13"/>
    <p:sldLayoutId id="2147483882" r:id="rId14"/>
    <p:sldLayoutId id="2147483929" r:id="rId15"/>
    <p:sldLayoutId id="2147483875" r:id="rId16"/>
    <p:sldLayoutId id="2147483885" r:id="rId17"/>
    <p:sldLayoutId id="2147483886" r:id="rId18"/>
    <p:sldLayoutId id="2147483887" r:id="rId19"/>
    <p:sldLayoutId id="2147483907" r:id="rId20"/>
    <p:sldLayoutId id="2147483939" r:id="rId21"/>
    <p:sldLayoutId id="2147483940" r:id="rId22"/>
    <p:sldLayoutId id="2147483941" r:id="rId23"/>
  </p:sldLayoutIdLst>
  <p:hf sldNum="0" hdr="0" ftr="0"/>
  <p:txStyles>
    <p:titleStyle>
      <a:lvl1pPr algn="ctr"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838200" y="365125"/>
            <a:ext cx="8276850" cy="1325563"/>
          </a:xfrm>
          <a:prstGeom prst="rect">
            <a:avLst/>
          </a:prstGeom>
        </p:spPr>
        <p:txBody>
          <a:bodyPr vert="horz" lIns="91440" tIns="45720" rIns="91440" bIns="45720" rtlCol="0" anchor="ctr">
            <a:normAutofit/>
          </a:body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DD69-496E-4686-9229-1E679295E21B}" type="datetime1">
              <a:rPr lang="sv-SE" smtClean="0"/>
              <a:t>2024-03-19</a:t>
            </a:fld>
            <a:endParaRPr lang="en-SE"/>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spTree>
    <p:extLst>
      <p:ext uri="{BB962C8B-B14F-4D97-AF65-F5344CB8AC3E}">
        <p14:creationId xmlns:p14="http://schemas.microsoft.com/office/powerpoint/2010/main" val="4186701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4" r:id="rId3"/>
    <p:sldLayoutId id="2147483915" r:id="rId4"/>
    <p:sldLayoutId id="2147483916" r:id="rId5"/>
    <p:sldLayoutId id="2147483917" r:id="rId6"/>
    <p:sldLayoutId id="2147483918" r:id="rId7"/>
    <p:sldLayoutId id="2147483934" r:id="rId8"/>
    <p:sldLayoutId id="2147483919" r:id="rId9"/>
    <p:sldLayoutId id="2147483936" r:id="rId10"/>
    <p:sldLayoutId id="2147483920" r:id="rId11"/>
    <p:sldLayoutId id="2147483921" r:id="rId12"/>
    <p:sldLayoutId id="2147483922" r:id="rId13"/>
    <p:sldLayoutId id="2147483923" r:id="rId14"/>
    <p:sldLayoutId id="2147483930" r:id="rId15"/>
    <p:sldLayoutId id="2147483924" r:id="rId16"/>
    <p:sldLayoutId id="2147483925" r:id="rId17"/>
    <p:sldLayoutId id="2147483927" r:id="rId18"/>
    <p:sldLayoutId id="2147483928" r:id="rId19"/>
    <p:sldLayoutId id="2147483937" r:id="rId20"/>
  </p:sldLayoutIdLst>
  <p:hf sldNum="0" hdr="0" ftr="0"/>
  <p:txStyles>
    <p:titleStyle>
      <a:lvl1pPr algn="l"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ctrTitle"/>
          </p:nvPr>
        </p:nvSpPr>
        <p:spPr>
          <a:xfrm>
            <a:off x="1523999" y="1269833"/>
            <a:ext cx="10397067" cy="2240129"/>
          </a:xfrm>
        </p:spPr>
        <p:txBody>
          <a:bodyPr/>
          <a:lstStyle/>
          <a:p>
            <a:pPr algn="l"/>
            <a:r>
              <a:rPr lang="en-GB" dirty="0"/>
              <a:t>Variant-calling Workflow</a:t>
            </a:r>
          </a:p>
        </p:txBody>
      </p:sp>
      <p:sp>
        <p:nvSpPr>
          <p:cNvPr id="8" name="Platshållare för innehåll 7">
            <a:extLst>
              <a:ext uri="{FF2B5EF4-FFF2-40B4-BE49-F238E27FC236}">
                <a16:creationId xmlns:a16="http://schemas.microsoft.com/office/drawing/2014/main" id="{36D0A602-77EA-FB40-B120-D7BDB3BFBB00}"/>
              </a:ext>
            </a:extLst>
          </p:cNvPr>
          <p:cNvSpPr>
            <a:spLocks noGrp="1"/>
          </p:cNvSpPr>
          <p:nvPr>
            <p:ph type="subTitle" idx="1"/>
          </p:nvPr>
        </p:nvSpPr>
        <p:spPr>
          <a:xfrm>
            <a:off x="1524000" y="3827815"/>
            <a:ext cx="9144000" cy="1655762"/>
          </a:xfrm>
        </p:spPr>
        <p:txBody>
          <a:bodyPr/>
          <a:lstStyle/>
          <a:p>
            <a:endParaRPr lang="en-GB" dirty="0"/>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reference genome</a:t>
            </a:r>
          </a:p>
        </p:txBody>
      </p:sp>
      <p:pic>
        <p:nvPicPr>
          <p:cNvPr id="4" name="Picture 3"/>
          <p:cNvPicPr>
            <a:picLocks noChangeAspect="1"/>
          </p:cNvPicPr>
          <p:nvPr/>
        </p:nvPicPr>
        <p:blipFill>
          <a:blip r:embed="rId2"/>
          <a:stretch>
            <a:fillRect/>
          </a:stretch>
        </p:blipFill>
        <p:spPr>
          <a:xfrm>
            <a:off x="1831885" y="2577351"/>
            <a:ext cx="3509538" cy="1680324"/>
          </a:xfrm>
          <a:prstGeom prst="rect">
            <a:avLst/>
          </a:prstGeom>
        </p:spPr>
      </p:pic>
      <p:sp>
        <p:nvSpPr>
          <p:cNvPr id="5" name="TextBox 4"/>
          <p:cNvSpPr txBox="1"/>
          <p:nvPr/>
        </p:nvSpPr>
        <p:spPr>
          <a:xfrm>
            <a:off x="5485626" y="1662282"/>
            <a:ext cx="5225911" cy="3222036"/>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GRCh37: 250 gaps</a:t>
            </a:r>
          </a:p>
          <a:p>
            <a:endParaRPr lang="en-US" dirty="0">
              <a:cs typeface="Courier"/>
            </a:endParaRPr>
          </a:p>
          <a:p>
            <a:r>
              <a:rPr lang="en-US" dirty="0"/>
              <a:t>We will work with GRCh37 in the lab.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p:txBody>
          <a:bodyPr>
            <a:normAutofit fontScale="92500" lnSpcReduction="10000"/>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a:xfrm>
            <a:off x="2138766" y="380624"/>
            <a:ext cx="8516655" cy="830128"/>
          </a:xfrm>
        </p:spPr>
        <p:txBody>
          <a:bodyPr>
            <a:normAutofit fontScale="90000"/>
          </a:bodyPr>
          <a:lstStyle/>
          <a:p>
            <a:r>
              <a:rPr lang="en-GB" dirty="0"/>
              <a:t>Keep track of the reference version!</a:t>
            </a:r>
          </a:p>
        </p:txBody>
      </p:sp>
    </p:spTree>
    <p:extLst>
      <p:ext uri="{BB962C8B-B14F-4D97-AF65-F5344CB8AC3E}">
        <p14:creationId xmlns:p14="http://schemas.microsoft.com/office/powerpoint/2010/main" val="3415560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820" y="3530001"/>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1496428" y="3528018"/>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a:bodyPr>
          <a:lstStyle/>
          <a:p>
            <a:r>
              <a:rPr lang="en-US" dirty="0"/>
              <a:t>Alignment</a:t>
            </a:r>
          </a:p>
        </p:txBody>
      </p:sp>
      <p:sp>
        <p:nvSpPr>
          <p:cNvPr id="7" name="TextBox 6"/>
          <p:cNvSpPr txBox="1"/>
          <p:nvPr/>
        </p:nvSpPr>
        <p:spPr>
          <a:xfrm>
            <a:off x="6039383" y="3827685"/>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tretch/>
        </p:blipFill>
        <p:spPr>
          <a:xfrm>
            <a:off x="3276600" y="1635125"/>
            <a:ext cx="5638800" cy="4394200"/>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normAutofit/>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2700401" y="1621987"/>
            <a:ext cx="311649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6771791" y="2843562"/>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852"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6876806" y="3029822"/>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2261314" y="2474752"/>
            <a:ext cx="8154687" cy="3012614"/>
          </a:xfrm>
          <a:prstGeom prst="rect">
            <a:avLst/>
          </a:prstGeom>
        </p:spPr>
      </p:pic>
      <p:cxnSp>
        <p:nvCxnSpPr>
          <p:cNvPr id="6" name="Straight Arrow Connector 5"/>
          <p:cNvCxnSpPr/>
          <p:nvPr/>
        </p:nvCxnSpPr>
        <p:spPr>
          <a:xfrm>
            <a:off x="1968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968618" y="4933584"/>
            <a:ext cx="2347740" cy="369332"/>
          </a:xfrm>
          <a:prstGeom prst="rect">
            <a:avLst/>
          </a:prstGeom>
          <a:noFill/>
        </p:spPr>
        <p:txBody>
          <a:bodyPr wrap="square" rtlCol="0">
            <a:spAutoFit/>
          </a:bodyPr>
          <a:lstStyle/>
          <a:p>
            <a:r>
              <a:rPr lang="en-US"/>
              <a:t>Coverage or Depth</a:t>
            </a:r>
          </a:p>
        </p:txBody>
      </p:sp>
    </p:spTree>
    <p:extLst>
      <p:ext uri="{BB962C8B-B14F-4D97-AF65-F5344CB8AC3E}">
        <p14:creationId xmlns:p14="http://schemas.microsoft.com/office/powerpoint/2010/main" val="3946775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045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None/>
              <a:defRPr sz="1800"/>
            </a:pPr>
            <a:r>
              <a:rPr lang="en-US" sz="1472" dirty="0">
                <a:solidFill>
                  <a:srgbClr val="0000FF"/>
                </a:solidFill>
              </a:rPr>
              <a:t>HEADER SECTION</a:t>
            </a:r>
          </a:p>
          <a:p>
            <a:pPr marL="0" indent="0" defTabSz="420623">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None/>
              <a:defRPr sz="1800"/>
            </a:pPr>
            <a:endParaRPr lang="en-US" sz="1472" dirty="0">
              <a:solidFill>
                <a:srgbClr val="0000FF"/>
              </a:solidFill>
            </a:endParaRPr>
          </a:p>
          <a:p>
            <a:pPr marL="0" indent="0" defTabSz="420623">
              <a:spcBef>
                <a:spcPts val="300"/>
              </a:spcBef>
              <a:buNone/>
              <a:defRPr sz="1800"/>
            </a:pPr>
            <a:r>
              <a:rPr lang="en-US" sz="1472" dirty="0">
                <a:solidFill>
                  <a:srgbClr val="0000FF"/>
                </a:solidFill>
              </a:rPr>
              <a:t>ALIGNMENT SECTION</a:t>
            </a:r>
          </a:p>
          <a:p>
            <a:pPr marL="0" indent="0" defTabSz="420623">
              <a:spcBef>
                <a:spcPts val="300"/>
              </a:spcBef>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2054781" y="5636441"/>
            <a:ext cx="2480049" cy="9233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3727883" y="4914483"/>
            <a:ext cx="1445011" cy="369332"/>
          </a:xfrm>
          <a:prstGeom prst="rect">
            <a:avLst/>
          </a:prstGeom>
          <a:noFill/>
        </p:spPr>
        <p:txBody>
          <a:bodyPr wrap="none" rtlCol="0">
            <a:spAutoFit/>
          </a:bodyPr>
          <a:lstStyle/>
          <a:p>
            <a:r>
              <a:rPr lang="en-US" dirty="0"/>
              <a:t>Start position</a:t>
            </a:r>
          </a:p>
        </p:txBody>
      </p:sp>
      <p:sp>
        <p:nvSpPr>
          <p:cNvPr id="13" name="TextBox 12"/>
          <p:cNvSpPr txBox="1"/>
          <p:nvPr/>
        </p:nvSpPr>
        <p:spPr>
          <a:xfrm>
            <a:off x="7376447" y="5219700"/>
            <a:ext cx="1099981" cy="369332"/>
          </a:xfrm>
          <a:prstGeom prst="rect">
            <a:avLst/>
          </a:prstGeom>
          <a:noFill/>
        </p:spPr>
        <p:txBody>
          <a:bodyPr wrap="none" rtlCol="0">
            <a:spAutoFit/>
          </a:bodyPr>
          <a:lstStyle/>
          <a:p>
            <a:r>
              <a:rPr lang="en-US" dirty="0"/>
              <a:t>Sequence</a:t>
            </a:r>
          </a:p>
        </p:txBody>
      </p:sp>
      <p:sp>
        <p:nvSpPr>
          <p:cNvPr id="14" name="TextBox 13"/>
          <p:cNvSpPr txBox="1"/>
          <p:nvPr/>
        </p:nvSpPr>
        <p:spPr>
          <a:xfrm>
            <a:off x="8653809" y="4946649"/>
            <a:ext cx="859531" cy="369332"/>
          </a:xfrm>
          <a:prstGeom prst="rect">
            <a:avLst/>
          </a:prstGeom>
          <a:noFill/>
        </p:spPr>
        <p:txBody>
          <a:bodyPr wrap="none" rtlCol="0">
            <a:spAutoFit/>
          </a:bodyPr>
          <a:lstStyle/>
          <a:p>
            <a:r>
              <a:rPr lang="en-US" dirty="0"/>
              <a:t>Quality</a:t>
            </a:r>
          </a:p>
        </p:txBody>
      </p:sp>
      <p:sp>
        <p:nvSpPr>
          <p:cNvPr id="15" name="Shape 348"/>
          <p:cNvSpPr/>
          <p:nvPr/>
        </p:nvSpPr>
        <p:spPr>
          <a:xfrm flipH="1" flipV="1">
            <a:off x="8999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2324514" y="4239983"/>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3953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 name="textruta 1">
            <a:extLst>
              <a:ext uri="{FF2B5EF4-FFF2-40B4-BE49-F238E27FC236}">
                <a16:creationId xmlns:a16="http://schemas.microsoft.com/office/drawing/2014/main" id="{A15945D7-B4DF-D740-81E4-680D44391D91}"/>
              </a:ext>
            </a:extLst>
          </p:cNvPr>
          <p:cNvSpPr txBox="1"/>
          <p:nvPr/>
        </p:nvSpPr>
        <p:spPr>
          <a:xfrm>
            <a:off x="3086716" y="5267109"/>
            <a:ext cx="2664063"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3344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7643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Tree>
    <p:extLst>
      <p:ext uri="{BB962C8B-B14F-4D97-AF65-F5344CB8AC3E}">
        <p14:creationId xmlns:p14="http://schemas.microsoft.com/office/powerpoint/2010/main" val="21474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normAutofit/>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fontScale="92500" lnSpcReduction="10000"/>
          </a:bodyPr>
          <a:lstStyle/>
          <a:p>
            <a:r>
              <a:rPr lang="en-US" dirty="0"/>
              <a:t>Most large files we work with, such as the reference genome (.</a:t>
            </a:r>
            <a:r>
              <a:rPr lang="en-US" b="1" dirty="0"/>
              <a:t>fasta</a:t>
            </a:r>
            <a:r>
              <a:rPr lang="en-US" dirty="0"/>
              <a:t>) and the aligned reads (.</a:t>
            </a:r>
            <a:r>
              <a:rPr lang="en-US" b="1" dirty="0"/>
              <a:t>bam</a:t>
            </a:r>
            <a:r>
              <a:rPr lang="en-US" dirty="0"/>
              <a:t>) need an index</a:t>
            </a:r>
          </a:p>
          <a:p>
            <a:endParaRPr lang="en-US" dirty="0"/>
          </a:p>
          <a:p>
            <a:r>
              <a:rPr lang="en-US" dirty="0"/>
              <a:t>The index is a small file</a:t>
            </a:r>
          </a:p>
          <a:p>
            <a:endParaRPr lang="en-US" dirty="0"/>
          </a:p>
          <a:p>
            <a:r>
              <a:rPr lang="en-US" dirty="0"/>
              <a:t>Allows </a:t>
            </a:r>
            <a:r>
              <a:rPr lang="en-US"/>
              <a:t>efficient access </a:t>
            </a:r>
            <a:r>
              <a:rPr lang="en-US" dirty="0"/>
              <a:t>to the large file</a:t>
            </a:r>
          </a:p>
          <a:p>
            <a:endParaRPr lang="en-US" dirty="0"/>
          </a:p>
          <a:p>
            <a:r>
              <a:rPr lang="en-US" dirty="0"/>
              <a:t>Different indices for different file types</a:t>
            </a:r>
          </a:p>
          <a:p>
            <a:endParaRPr lang="en-US" dirty="0"/>
          </a:p>
          <a:p>
            <a:r>
              <a:rPr lang="en-US" dirty="0"/>
              <a:t>BWA index = </a:t>
            </a:r>
            <a:r>
              <a:rPr lang="en-GB" dirty="0"/>
              <a:t>Burrows-Wheeler transform of reference genome (</a:t>
            </a:r>
            <a:r>
              <a:rPr lang="en-GB" b="1" dirty="0"/>
              <a:t>several files</a:t>
            </a:r>
            <a:r>
              <a:rPr lang="en-GB" dirty="0"/>
              <a:t>)</a:t>
            </a:r>
          </a:p>
          <a:p>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17</a:t>
            </a:fld>
            <a:endParaRPr lang="sv-SE"/>
          </a:p>
        </p:txBody>
      </p:sp>
      <p:sp>
        <p:nvSpPr>
          <p:cNvPr id="2" name="Title 1"/>
          <p:cNvSpPr>
            <a:spLocks noGrp="1"/>
          </p:cNvSpPr>
          <p:nvPr>
            <p:ph type="title"/>
          </p:nvPr>
        </p:nvSpPr>
        <p:spPr/>
        <p:txBody>
          <a:bodyPr>
            <a:normAutofit/>
          </a:bodyPr>
          <a:lstStyle/>
          <a:p>
            <a:r>
              <a:rPr lang="en-US" dirty="0"/>
              <a:t>File indices</a:t>
            </a:r>
          </a:p>
        </p:txBody>
      </p:sp>
    </p:spTree>
    <p:extLst>
      <p:ext uri="{BB962C8B-B14F-4D97-AF65-F5344CB8AC3E}">
        <p14:creationId xmlns:p14="http://schemas.microsoft.com/office/powerpoint/2010/main" val="17081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2725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7850458" y="4428299"/>
            <a:ext cx="57099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1771014" y="6211670"/>
            <a:ext cx="7414081"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EB28F8-9AC2-2795-56FB-C30CF821445E}"/>
              </a:ext>
            </a:extLst>
          </p:cNvPr>
          <p:cNvSpPr>
            <a:spLocks noGrp="1"/>
          </p:cNvSpPr>
          <p:nvPr>
            <p:ph type="dt" sz="half" idx="10"/>
          </p:nvPr>
        </p:nvSpPr>
        <p:spPr/>
        <p:txBody>
          <a:bodyPr/>
          <a:lstStyle/>
          <a:p>
            <a:fld id="{ED70A807-C129-4003-836F-83D7991FD614}" type="datetime1">
              <a:rPr lang="sv-SE" smtClean="0"/>
              <a:t>2024-03-19</a:t>
            </a:fld>
            <a:endParaRPr lang="en-SE"/>
          </a:p>
        </p:txBody>
      </p:sp>
      <p:pic>
        <p:nvPicPr>
          <p:cNvPr id="1026" name="Picture 2" descr="SNP">
            <a:extLst>
              <a:ext uri="{FF2B5EF4-FFF2-40B4-BE49-F238E27FC236}">
                <a16:creationId xmlns:a16="http://schemas.microsoft.com/office/drawing/2014/main" id="{BD0BC613-FFEE-81A6-62AF-A44242400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122" y="1417844"/>
            <a:ext cx="3256157" cy="4022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C691DB-2986-DE9C-DEE5-600BED4AAFCF}"/>
              </a:ext>
            </a:extLst>
          </p:cNvPr>
          <p:cNvSpPr txBox="1"/>
          <p:nvPr/>
        </p:nvSpPr>
        <p:spPr>
          <a:xfrm>
            <a:off x="1724721" y="1817649"/>
            <a:ext cx="3713357" cy="3416320"/>
          </a:xfrm>
          <a:prstGeom prst="rect">
            <a:avLst/>
          </a:prstGeom>
          <a:noFill/>
        </p:spPr>
        <p:txBody>
          <a:bodyPr wrap="square" rtlCol="0">
            <a:spAutoFit/>
          </a:bodyPr>
          <a:lstStyle/>
          <a:p>
            <a:r>
              <a:rPr lang="en-SE" sz="3600" b="1" dirty="0"/>
              <a:t>Variant calling: </a:t>
            </a:r>
            <a:r>
              <a:rPr lang="en-SE" sz="3600" dirty="0"/>
              <a:t>Identify differences in the DNA beween individuals of the same species.</a:t>
            </a:r>
          </a:p>
        </p:txBody>
      </p:sp>
    </p:spTree>
    <p:extLst>
      <p:ext uri="{BB962C8B-B14F-4D97-AF65-F5344CB8AC3E}">
        <p14:creationId xmlns:p14="http://schemas.microsoft.com/office/powerpoint/2010/main" val="1644032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lvl="1" indent="0" algn="ctr">
              <a:buNone/>
            </a:pPr>
            <a:r>
              <a:rPr lang="en-US" dirty="0">
                <a:solidFill>
                  <a:schemeClr val="accent1"/>
                </a:solidFill>
                <a:latin typeface="Courier New" panose="02070309020205020404" pitchFamily="49" charset="0"/>
                <a:cs typeface="Courier New" panose="02070309020205020404" pitchFamily="49" charset="0"/>
              </a:rPr>
              <a:t>Reference:		...GTGCGTAGACTGCTAGATCGAAGA...</a:t>
            </a:r>
          </a:p>
          <a:p>
            <a:pPr marL="0" lvl="1" indent="0" algn="ctr">
              <a:buNone/>
            </a:pPr>
            <a:r>
              <a:rPr lang="en-US" dirty="0">
                <a:latin typeface="Courier New" panose="02070309020205020404" pitchFamily="49" charset="0"/>
                <a:cs typeface="Courier New" panose="02070309020205020404" pitchFamily="49" charset="0"/>
              </a:rPr>
              <a:t>Sample: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400050" lvl="2" indent="0" algn="ctr">
              <a:buNone/>
            </a:pPr>
            <a:r>
              <a:rPr lang="en-US" sz="2400" dirty="0">
                <a:latin typeface="Courier New" panose="02070309020205020404" pitchFamily="49" charset="0"/>
                <a:cs typeface="Courier New" panose="02070309020205020404" pitchFamily="49" charset="0"/>
              </a:rPr>
              <a:t>			...GTGCGTAGACTG</a:t>
            </a:r>
            <a:r>
              <a:rPr lang="en-US" sz="2400" dirty="0">
                <a:solidFill>
                  <a:srgbClr val="FF0000"/>
                </a:solidFill>
                <a:latin typeface="Courier New" panose="02070309020205020404" pitchFamily="49" charset="0"/>
                <a:cs typeface="Courier New" panose="02070309020205020404" pitchFamily="49" charset="0"/>
              </a:rPr>
              <a:t>A</a:t>
            </a:r>
            <a:r>
              <a:rPr lang="en-US" sz="2400"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B7D59C-D79E-1B8A-9F1A-79683D1EC3A8}"/>
              </a:ext>
            </a:extLst>
          </p:cNvPr>
          <p:cNvSpPr>
            <a:spLocks noGrp="1"/>
          </p:cNvSpPr>
          <p:nvPr>
            <p:ph idx="1"/>
          </p:nvPr>
        </p:nvSpPr>
        <p:spPr/>
        <p:txBody>
          <a:bodyPr/>
          <a:lstStyle/>
          <a:p>
            <a:r>
              <a:rPr lang="en-SE" dirty="0"/>
              <a:t>Included in GATK</a:t>
            </a:r>
          </a:p>
          <a:p>
            <a:r>
              <a:rPr lang="en-SE" dirty="0"/>
              <a:t>Widely used tool</a:t>
            </a:r>
          </a:p>
          <a:p>
            <a:r>
              <a:rPr lang="en-SE" dirty="0"/>
              <a:t>Optimised for detecting germline variants in diploid species (human)</a:t>
            </a:r>
          </a:p>
        </p:txBody>
      </p:sp>
      <p:sp>
        <p:nvSpPr>
          <p:cNvPr id="3" name="Date Placeholder 2">
            <a:extLst>
              <a:ext uri="{FF2B5EF4-FFF2-40B4-BE49-F238E27FC236}">
                <a16:creationId xmlns:a16="http://schemas.microsoft.com/office/drawing/2014/main" id="{B2AF6DBF-C42E-8BE8-224A-A51050AAF004}"/>
              </a:ext>
            </a:extLst>
          </p:cNvPr>
          <p:cNvSpPr>
            <a:spLocks noGrp="1"/>
          </p:cNvSpPr>
          <p:nvPr>
            <p:ph type="dt" sz="half" idx="10"/>
          </p:nvPr>
        </p:nvSpPr>
        <p:spPr/>
        <p:txBody>
          <a:bodyPr/>
          <a:lstStyle/>
          <a:p>
            <a:fld id="{CDFC4D25-E039-42FB-9F83-88AA0D33893B}" type="datetime1">
              <a:rPr lang="sv-SE" smtClean="0"/>
              <a:t>2024-03-19</a:t>
            </a:fld>
            <a:endParaRPr lang="en-SE" dirty="0"/>
          </a:p>
        </p:txBody>
      </p:sp>
      <p:sp>
        <p:nvSpPr>
          <p:cNvPr id="4" name="Title 3">
            <a:extLst>
              <a:ext uri="{FF2B5EF4-FFF2-40B4-BE49-F238E27FC236}">
                <a16:creationId xmlns:a16="http://schemas.microsoft.com/office/drawing/2014/main" id="{3D289918-024C-ED89-4182-D7248B635D25}"/>
              </a:ext>
            </a:extLst>
          </p:cNvPr>
          <p:cNvSpPr>
            <a:spLocks noGrp="1"/>
          </p:cNvSpPr>
          <p:nvPr>
            <p:ph type="title"/>
          </p:nvPr>
        </p:nvSpPr>
        <p:spPr/>
        <p:txBody>
          <a:bodyPr/>
          <a:lstStyle/>
          <a:p>
            <a:r>
              <a:rPr lang="en-SE" dirty="0"/>
              <a:t>HaplotypeCaller</a:t>
            </a:r>
          </a:p>
        </p:txBody>
      </p:sp>
    </p:spTree>
    <p:extLst>
      <p:ext uri="{BB962C8B-B14F-4D97-AF65-F5344CB8AC3E}">
        <p14:creationId xmlns:p14="http://schemas.microsoft.com/office/powerpoint/2010/main" val="3863238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932636" y="2423826"/>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C</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6782127" y="2961234"/>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C</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6782127" y="3580921"/>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4135391" y="2961234"/>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4095177" y="3510002"/>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1890487" y="4971356"/>
            <a:ext cx="7313669"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normAutofit/>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3878887"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25</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spTree>
    <p:extLst>
      <p:ext uri="{BB962C8B-B14F-4D97-AF65-F5344CB8AC3E}">
        <p14:creationId xmlns:p14="http://schemas.microsoft.com/office/powerpoint/2010/main" val="159166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26</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426226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2385775" y="1450150"/>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5325533" y="1591734"/>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7509936" y="1938868"/>
            <a:ext cx="2904066" cy="3293209"/>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28</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3"/>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2602253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nvGraphicFramePr>
        <p:xfrm>
          <a:off x="3581400" y="1734154"/>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60101-D677-C3F7-A905-A8046309660A}"/>
              </a:ext>
            </a:extLst>
          </p:cNvPr>
          <p:cNvSpPr>
            <a:spLocks noGrp="1"/>
          </p:cNvSpPr>
          <p:nvPr>
            <p:ph idx="1"/>
          </p:nvPr>
        </p:nvSpPr>
        <p:spPr/>
        <p:txBody>
          <a:bodyPr/>
          <a:lstStyle/>
          <a:p>
            <a:r>
              <a:rPr lang="en-SE" dirty="0"/>
              <a:t>A tag that mark which sample each read comes from</a:t>
            </a:r>
          </a:p>
          <a:p>
            <a:r>
              <a:rPr lang="en-GB" dirty="0"/>
              <a:t>N</a:t>
            </a:r>
            <a:r>
              <a:rPr lang="en-SE" dirty="0"/>
              <a:t>eeded for correct variant calling of a cohort</a:t>
            </a:r>
          </a:p>
          <a:p>
            <a:r>
              <a:rPr lang="en-SE" dirty="0"/>
              <a:t>Make sure to update read group info when processign a new sample!</a:t>
            </a:r>
          </a:p>
          <a:p>
            <a:pPr marL="0" indent="0">
              <a:buNone/>
            </a:pPr>
            <a:endParaRPr lang="en-SE" dirty="0"/>
          </a:p>
        </p:txBody>
      </p:sp>
      <p:sp>
        <p:nvSpPr>
          <p:cNvPr id="3" name="Date Placeholder 2">
            <a:extLst>
              <a:ext uri="{FF2B5EF4-FFF2-40B4-BE49-F238E27FC236}">
                <a16:creationId xmlns:a16="http://schemas.microsoft.com/office/drawing/2014/main" id="{940D973C-C4F2-2FE0-58D9-37855484C8FB}"/>
              </a:ext>
            </a:extLst>
          </p:cNvPr>
          <p:cNvSpPr>
            <a:spLocks noGrp="1"/>
          </p:cNvSpPr>
          <p:nvPr>
            <p:ph type="dt" sz="half" idx="10"/>
          </p:nvPr>
        </p:nvSpPr>
        <p:spPr/>
        <p:txBody>
          <a:bodyPr/>
          <a:lstStyle/>
          <a:p>
            <a:fld id="{CDFC4D25-E039-42FB-9F83-88AA0D33893B}" type="datetime1">
              <a:rPr lang="sv-SE" smtClean="0"/>
              <a:t>2024-03-19</a:t>
            </a:fld>
            <a:endParaRPr lang="en-SE" dirty="0"/>
          </a:p>
        </p:txBody>
      </p:sp>
      <p:sp>
        <p:nvSpPr>
          <p:cNvPr id="4" name="Title 3">
            <a:extLst>
              <a:ext uri="{FF2B5EF4-FFF2-40B4-BE49-F238E27FC236}">
                <a16:creationId xmlns:a16="http://schemas.microsoft.com/office/drawing/2014/main" id="{C37C4FA2-FE44-0B78-7753-CB3452B8FEB3}"/>
              </a:ext>
            </a:extLst>
          </p:cNvPr>
          <p:cNvSpPr>
            <a:spLocks noGrp="1"/>
          </p:cNvSpPr>
          <p:nvPr>
            <p:ph type="title"/>
          </p:nvPr>
        </p:nvSpPr>
        <p:spPr/>
        <p:txBody>
          <a:bodyPr/>
          <a:lstStyle/>
          <a:p>
            <a:r>
              <a:rPr lang="en-SE" dirty="0"/>
              <a:t>ReadGroups</a:t>
            </a:r>
          </a:p>
        </p:txBody>
      </p:sp>
    </p:spTree>
    <p:extLst>
      <p:ext uri="{BB962C8B-B14F-4D97-AF65-F5344CB8AC3E}">
        <p14:creationId xmlns:p14="http://schemas.microsoft.com/office/powerpoint/2010/main" val="1711531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p:txBody>
          <a:bodyPr>
            <a:normAutofit/>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651937" y="2091932"/>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4795100" y="2200468"/>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99"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2056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4" name="Picture 3">
            <a:extLst>
              <a:ext uri="{FF2B5EF4-FFF2-40B4-BE49-F238E27FC236}">
                <a16:creationId xmlns:a16="http://schemas.microsoft.com/office/drawing/2014/main" id="{D351EBBA-3160-88E5-424F-7602BC35CE3D}"/>
              </a:ext>
            </a:extLst>
          </p:cNvPr>
          <p:cNvPicPr>
            <a:picLocks noChangeAspect="1"/>
          </p:cNvPicPr>
          <p:nvPr/>
        </p:nvPicPr>
        <p:blipFill>
          <a:blip r:embed="rId3"/>
          <a:stretch>
            <a:fillRect/>
          </a:stretch>
        </p:blipFill>
        <p:spPr>
          <a:xfrm>
            <a:off x="3308350" y="1317728"/>
            <a:ext cx="5575300" cy="5245100"/>
          </a:xfrm>
          <a:prstGeom prst="rect">
            <a:avLst/>
          </a:prstGeom>
        </p:spPr>
      </p:pic>
    </p:spTree>
    <p:extLst>
      <p:ext uri="{BB962C8B-B14F-4D97-AF65-F5344CB8AC3E}">
        <p14:creationId xmlns:p14="http://schemas.microsoft.com/office/powerpoint/2010/main" val="3438968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1:</a:t>
            </a:r>
            <a:br>
              <a:rPr lang="en-GB" dirty="0"/>
            </a:br>
            <a:br>
              <a:rPr lang="en-GB" dirty="0"/>
            </a:br>
            <a:r>
              <a:rPr lang="en-GB" dirty="0"/>
              <a:t>Variant calling in one sample</a:t>
            </a:r>
            <a:br>
              <a:rPr lang="en-GB" dirty="0"/>
            </a:br>
            <a:endParaRPr lang="en-GB" dirty="0"/>
          </a:p>
        </p:txBody>
      </p:sp>
      <p:sp>
        <p:nvSpPr>
          <p:cNvPr id="3" name="Platshållare för text 2">
            <a:extLst>
              <a:ext uri="{FF2B5EF4-FFF2-40B4-BE49-F238E27FC236}">
                <a16:creationId xmlns:a16="http://schemas.microsoft.com/office/drawing/2014/main" id="{DDC717EC-3EB3-5449-8896-52995823E66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9418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2:</a:t>
            </a:r>
            <a:br>
              <a:rPr lang="en-GB" dirty="0"/>
            </a:br>
            <a:br>
              <a:rPr lang="en-GB" dirty="0"/>
            </a:br>
            <a:r>
              <a:rPr lang="en-GB" dirty="0"/>
              <a:t>Variant calling in cohort</a:t>
            </a:r>
            <a:br>
              <a:rPr lang="en-GB" dirty="0"/>
            </a:br>
            <a:endParaRPr lang="en-GB" dirty="0"/>
          </a:p>
        </p:txBody>
      </p:sp>
      <p:sp>
        <p:nvSpPr>
          <p:cNvPr id="3" name="Platshållare för text 2">
            <a:extLst>
              <a:ext uri="{FF2B5EF4-FFF2-40B4-BE49-F238E27FC236}">
                <a16:creationId xmlns:a16="http://schemas.microsoft.com/office/drawing/2014/main" id="{232196A4-37D3-EF4E-9C47-5E69865D19E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514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38</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Joint variant calling workflow</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2505590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Today:</a:t>
            </a:r>
          </a:p>
          <a:p>
            <a:pPr>
              <a:buFont typeface="Wingdings" charset="2"/>
              <a:buChar char="§"/>
            </a:pPr>
            <a:r>
              <a:rPr lang="en-US" dirty="0"/>
              <a:t>Basic variant calling workflow for one sample</a:t>
            </a:r>
          </a:p>
          <a:p>
            <a:pPr>
              <a:buFont typeface="Wingdings" charset="2"/>
              <a:buChar char="§"/>
            </a:pPr>
            <a:r>
              <a:rPr lang="en-US" dirty="0"/>
              <a:t>Extend to multiple samples</a:t>
            </a:r>
          </a:p>
          <a:p>
            <a:pPr>
              <a:buFont typeface="Wingdings" charset="2"/>
              <a:buChar char="§"/>
            </a:pPr>
            <a:endParaRPr lang="en-US" dirty="0"/>
          </a:p>
          <a:p>
            <a:pPr>
              <a:buFont typeface="Wingdings" charset="2"/>
              <a:buChar char="§"/>
            </a:pPr>
            <a:endParaRPr lang="en-US" dirty="0"/>
          </a:p>
          <a:p>
            <a:pPr marL="0" indent="0">
              <a:buNone/>
            </a:pPr>
            <a:r>
              <a:rPr lang="en-US" dirty="0"/>
              <a:t>Tomorrow:</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normAutofit/>
          </a:bodyPr>
          <a:lstStyle/>
          <a:p>
            <a:r>
              <a:rPr lang="en-US" dirty="0"/>
              <a:t>Overview</a:t>
            </a:r>
          </a:p>
        </p:txBody>
      </p:sp>
    </p:spTree>
    <p:extLst>
      <p:ext uri="{BB962C8B-B14F-4D97-AF65-F5344CB8AC3E}">
        <p14:creationId xmlns:p14="http://schemas.microsoft.com/office/powerpoint/2010/main" val="11368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fontScale="90000"/>
          </a:bodyPr>
          <a:lstStyle/>
          <a:p>
            <a:r>
              <a:rPr lang="en-GB" dirty="0"/>
              <a:t>Part 3:</a:t>
            </a:r>
            <a:br>
              <a:rPr lang="en-GB" dirty="0"/>
            </a:br>
            <a:br>
              <a:rPr lang="en-GB" dirty="0"/>
            </a:br>
            <a:r>
              <a:rPr lang="en-GB" dirty="0"/>
              <a:t>Follow GATK best practices for short variant discovery</a:t>
            </a:r>
            <a:br>
              <a:rPr lang="en-GB" dirty="0"/>
            </a:br>
            <a:endParaRPr lang="en-GB" dirty="0"/>
          </a:p>
        </p:txBody>
      </p:sp>
      <p:sp>
        <p:nvSpPr>
          <p:cNvPr id="3" name="Platshållare för text 2">
            <a:extLst>
              <a:ext uri="{FF2B5EF4-FFF2-40B4-BE49-F238E27FC236}">
                <a16:creationId xmlns:a16="http://schemas.microsoft.com/office/drawing/2014/main" id="{E6755CA8-89BA-1441-8DFC-37E1E9E5F99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67837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1193552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612309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2002950"/>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3861025"/>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77557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4447907" y="1914697"/>
            <a:ext cx="6084698" cy="3909132"/>
          </a:xfrm>
          <a:prstGeom prst="rect">
            <a:avLst/>
          </a:prstGeom>
        </p:spPr>
      </p:pic>
      <p:sp>
        <p:nvSpPr>
          <p:cNvPr id="2" name="Content Placeholder 1"/>
          <p:cNvSpPr>
            <a:spLocks noGrp="1"/>
          </p:cNvSpPr>
          <p:nvPr>
            <p:ph idx="1"/>
          </p:nvPr>
        </p:nvSpPr>
        <p:spPr/>
        <p:txBody>
          <a:bodyPr>
            <a:normAutofit/>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p:txBody>
          <a:bodyPr/>
          <a:lstStyle/>
          <a:p>
            <a:r>
              <a:rPr lang="en-US" dirty="0"/>
              <a:t>Duplicate reads</a:t>
            </a:r>
          </a:p>
        </p:txBody>
      </p:sp>
    </p:spTree>
    <p:extLst>
      <p:ext uri="{BB962C8B-B14F-4D97-AF65-F5344CB8AC3E}">
        <p14:creationId xmlns:p14="http://schemas.microsoft.com/office/powerpoint/2010/main" val="65852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1870325" y="315685"/>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2764973" y="5263014"/>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8686450" y="5263014"/>
            <a:ext cx="346325" cy="1410159"/>
          </a:xfrm>
          <a:prstGeom prst="rect">
            <a:avLst/>
          </a:prstGeom>
        </p:spPr>
      </p:pic>
    </p:spTree>
    <p:extLst>
      <p:ext uri="{BB962C8B-B14F-4D97-AF65-F5344CB8AC3E}">
        <p14:creationId xmlns:p14="http://schemas.microsoft.com/office/powerpoint/2010/main" val="1770502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4146787"/>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63918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sp>
        <p:nvSpPr>
          <p:cNvPr id="2" name="Content Placeholder 1">
            <a:extLst>
              <a:ext uri="{FF2B5EF4-FFF2-40B4-BE49-F238E27FC236}">
                <a16:creationId xmlns:a16="http://schemas.microsoft.com/office/drawing/2014/main" id="{A6E7E9B4-D950-C988-3A2E-08515C967DD0}"/>
              </a:ext>
            </a:extLst>
          </p:cNvPr>
          <p:cNvSpPr>
            <a:spLocks noGrp="1"/>
          </p:cNvSpPr>
          <p:nvPr>
            <p:ph idx="1"/>
          </p:nvPr>
        </p:nvSpPr>
        <p:spPr>
          <a:xfrm>
            <a:off x="838200" y="1486801"/>
            <a:ext cx="10515600" cy="4690162"/>
          </a:xfrm>
        </p:spPr>
        <p:txBody>
          <a:bodyPr/>
          <a:lstStyle/>
          <a:p>
            <a:pPr marL="457200" indent="-457200">
              <a:buFont typeface="+mj-lt"/>
              <a:buAutoNum type="arabicPeriod"/>
            </a:pPr>
            <a:r>
              <a:rPr lang="en-US" sz="2400" dirty="0"/>
              <a:t>During base calling, the sequencer estimates a quality score for each base. This is the quality scores present in the </a:t>
            </a:r>
            <a:r>
              <a:rPr lang="en-US" sz="2400" dirty="0" err="1"/>
              <a:t>fastq</a:t>
            </a:r>
            <a:r>
              <a:rPr lang="en-US" sz="2400" dirty="0"/>
              <a:t> files.</a:t>
            </a:r>
          </a:p>
          <a:p>
            <a:pPr marL="457200" indent="-457200">
              <a:buFont typeface="+mj-lt"/>
              <a:buAutoNum type="arabicPeriod"/>
            </a:pPr>
            <a:r>
              <a:rPr lang="en-US" sz="2400" dirty="0"/>
              <a:t>Systematic (non-random) errors in the base quality score estimation can occur.  </a:t>
            </a:r>
          </a:p>
          <a:p>
            <a:pPr lvl="1"/>
            <a:r>
              <a:rPr lang="en-US" sz="2400" dirty="0"/>
              <a:t>due to the physics or chemistry of the sequencing reaction</a:t>
            </a:r>
          </a:p>
          <a:p>
            <a:pPr lvl="1"/>
            <a:r>
              <a:rPr lang="en-US" sz="2400" dirty="0"/>
              <a:t>manufacturing flaws in the equipment</a:t>
            </a:r>
          </a:p>
          <a:p>
            <a:pPr lvl="1"/>
            <a:r>
              <a:rPr lang="en-US" sz="2400" dirty="0" err="1"/>
              <a:t>etc</a:t>
            </a:r>
          </a:p>
          <a:p>
            <a:pPr marL="457200" indent="-457200">
              <a:buFont typeface="+mj-lt"/>
              <a:buAutoNum type="arabicPeriod"/>
            </a:pPr>
            <a:r>
              <a:rPr lang="en-US" sz="2400" dirty="0"/>
              <a:t>Can cause bias in variant calling</a:t>
            </a:r>
          </a:p>
          <a:p>
            <a:pPr marL="457200" indent="-457200">
              <a:buFont typeface="+mj-lt"/>
              <a:buAutoNum type="arabicPeriod"/>
            </a:pPr>
            <a:r>
              <a:rPr lang="en-US" sz="2400" b="1" dirty="0"/>
              <a:t>Base </a:t>
            </a:r>
            <a:r>
              <a:rPr lang="en-US" sz="2400" b="1" dirty="0" err="1"/>
              <a:t>Qualtiy</a:t>
            </a:r>
            <a:r>
              <a:rPr lang="en-US" sz="2400" b="1" dirty="0"/>
              <a:t> Score Recalibration </a:t>
            </a:r>
            <a:r>
              <a:rPr lang="en-US" sz="2400" dirty="0"/>
              <a:t>helps to calibrate the scores so that they correspond to the real per-base sequencing error rate (</a:t>
            </a:r>
            <a:r>
              <a:rPr lang="en-US" sz="2400" dirty="0" err="1"/>
              <a:t>phred</a:t>
            </a:r>
            <a:r>
              <a:rPr lang="en-US" sz="2400" dirty="0"/>
              <a:t> scores)</a:t>
            </a:r>
            <a:endParaRPr lang="en-US" dirty="0"/>
          </a:p>
        </p:txBody>
      </p:sp>
    </p:spTree>
    <p:extLst>
      <p:ext uri="{BB962C8B-B14F-4D97-AF65-F5344CB8AC3E}">
        <p14:creationId xmlns:p14="http://schemas.microsoft.com/office/powerpoint/2010/main" val="382649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Filter variants</a:t>
            </a:r>
          </a:p>
        </p:txBody>
      </p:sp>
      <p:sp>
        <p:nvSpPr>
          <p:cNvPr id="5" name="TextBox 4"/>
          <p:cNvSpPr txBox="1"/>
          <p:nvPr/>
        </p:nvSpPr>
        <p:spPr>
          <a:xfrm>
            <a:off x="1954052" y="6110094"/>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04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4322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242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Example: 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Filtering</a:t>
            </a:r>
          </a:p>
        </p:txBody>
      </p:sp>
      <p:sp>
        <p:nvSpPr>
          <p:cNvPr id="6" name="Content Placeholder 1">
            <a:extLst>
              <a:ext uri="{FF2B5EF4-FFF2-40B4-BE49-F238E27FC236}">
                <a16:creationId xmlns:a16="http://schemas.microsoft.com/office/drawing/2014/main" id="{EB0CB523-88E0-97B3-930E-F7F7E966B642}"/>
              </a:ext>
            </a:extLst>
          </p:cNvPr>
          <p:cNvSpPr>
            <a:spLocks noGrp="1"/>
          </p:cNvSpPr>
          <p:nvPr>
            <p:ph idx="1"/>
          </p:nvPr>
        </p:nvSpPr>
        <p:spPr>
          <a:xfrm>
            <a:off x="838200" y="1486801"/>
            <a:ext cx="10515600" cy="4690162"/>
          </a:xfrm>
        </p:spPr>
        <p:txBody>
          <a:bodyPr>
            <a:normAutofit/>
          </a:bodyPr>
          <a:lstStyle/>
          <a:p>
            <a:pPr marL="0" indent="0">
              <a:buNone/>
            </a:pPr>
            <a:r>
              <a:rPr lang="en-GB" dirty="0"/>
              <a:t>Variant quality score recalibration (VQSR): </a:t>
            </a:r>
          </a:p>
          <a:p>
            <a:pPr marL="457200" lvl="1" indent="0">
              <a:buNone/>
            </a:pPr>
            <a:r>
              <a:rPr lang="en-GB" dirty="0"/>
              <a:t>For large data sets ( &gt;1 WGS or &gt;30WES samples)</a:t>
            </a:r>
          </a:p>
          <a:p>
            <a:pPr marL="457200" lvl="1" indent="0">
              <a:buNone/>
            </a:pPr>
            <a:r>
              <a:rPr lang="en-GB" dirty="0"/>
              <a:t>GATK has a machine learning algorithm that can be trained to recognise ”likely false” variants</a:t>
            </a:r>
          </a:p>
          <a:p>
            <a:pPr marL="457200" lvl="1" indent="0">
              <a:buNone/>
            </a:pPr>
            <a:r>
              <a:rPr lang="en-GB" b="1" dirty="0"/>
              <a:t>We do recommend to use VQSR when possible!</a:t>
            </a:r>
          </a:p>
          <a:p>
            <a:pPr marL="0" indent="0">
              <a:buNone/>
            </a:pPr>
            <a:endParaRPr lang="en-GB" dirty="0"/>
          </a:p>
          <a:p>
            <a:pPr marL="0" indent="0">
              <a:buNone/>
            </a:pPr>
            <a:r>
              <a:rPr lang="en-GB" dirty="0"/>
              <a:t>Hard filters:</a:t>
            </a:r>
          </a:p>
          <a:p>
            <a:pPr marL="457200" lvl="1" indent="0">
              <a:buNone/>
            </a:pPr>
            <a:r>
              <a:rPr lang="en-GB" dirty="0"/>
              <a:t>For smaller data sets</a:t>
            </a:r>
          </a:p>
          <a:p>
            <a:pPr marL="457200" lvl="1" indent="0">
              <a:buNone/>
            </a:pPr>
            <a:r>
              <a:rPr lang="en-GB" dirty="0"/>
              <a:t>Hard filters on information in the VCF file </a:t>
            </a:r>
          </a:p>
          <a:p>
            <a:pPr marL="457200" lvl="1" indent="0">
              <a:buNone/>
            </a:pPr>
            <a:r>
              <a:rPr lang="en-GB" dirty="0"/>
              <a:t>For example:</a:t>
            </a:r>
            <a:r>
              <a:rPr lang="en-US" sz="1600" dirty="0"/>
              <a:t> </a:t>
            </a:r>
            <a:r>
              <a:rPr lang="en-US" dirty="0"/>
              <a:t>Flag variants with ”Q &lt; 40.0”</a:t>
            </a:r>
            <a:endParaRPr lang="en-GB" dirty="0"/>
          </a:p>
        </p:txBody>
      </p:sp>
    </p:spTree>
    <p:extLst>
      <p:ext uri="{BB962C8B-B14F-4D97-AF65-F5344CB8AC3E}">
        <p14:creationId xmlns:p14="http://schemas.microsoft.com/office/powerpoint/2010/main" val="12368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4133850" y="1472819"/>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6C0F4-B543-6E91-C0D9-7361EE84EEA9}"/>
              </a:ext>
            </a:extLst>
          </p:cNvPr>
          <p:cNvPicPr>
            <a:picLocks noChangeAspect="1"/>
          </p:cNvPicPr>
          <p:nvPr/>
        </p:nvPicPr>
        <p:blipFill>
          <a:blip r:embed="rId2"/>
          <a:stretch>
            <a:fillRect/>
          </a:stretch>
        </p:blipFill>
        <p:spPr>
          <a:xfrm>
            <a:off x="1146524" y="1388940"/>
            <a:ext cx="9662991" cy="5029276"/>
          </a:xfrm>
          <a:prstGeom prst="rect">
            <a:avLst/>
          </a:prstGeom>
        </p:spPr>
      </p:pic>
    </p:spTree>
    <p:extLst>
      <p:ext uri="{BB962C8B-B14F-4D97-AF65-F5344CB8AC3E}">
        <p14:creationId xmlns:p14="http://schemas.microsoft.com/office/powerpoint/2010/main" val="336732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4188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C224FB64-F927-5F45-B04A-7518DE1DA5A1}"/>
              </a:ext>
            </a:extLst>
          </p:cNvPr>
          <p:cNvSpPr>
            <a:spLocks noGrp="1"/>
          </p:cNvSpPr>
          <p:nvPr>
            <p:ph idx="1"/>
          </p:nvPr>
        </p:nvSpPr>
        <p:spPr/>
        <p:txBody>
          <a:bodyPr/>
          <a:lstStyle/>
          <a:p>
            <a:endParaRPr lang="en-GB"/>
          </a:p>
        </p:txBody>
      </p:sp>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normAutofit/>
          </a:bodyPr>
          <a:lstStyle/>
          <a:p>
            <a:pPr algn="l"/>
            <a:r>
              <a:rPr lang="en-GB" dirty="0"/>
              <a:t>Basic Variant Calling in one sample</a:t>
            </a:r>
          </a:p>
        </p:txBody>
      </p:sp>
      <p:sp>
        <p:nvSpPr>
          <p:cNvPr id="3" name="Platshållare för text 2">
            <a:extLst>
              <a:ext uri="{FF2B5EF4-FFF2-40B4-BE49-F238E27FC236}">
                <a16:creationId xmlns:a16="http://schemas.microsoft.com/office/drawing/2014/main" id="{C075D794-BFC2-6D40-AA75-2ADF3E1074C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839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47FDC051-7498-474A-8C1E-398496D50DF5}"/>
    </a:ext>
  </a:extLst>
</a:theme>
</file>

<file path=ppt/theme/theme2.xml><?xml version="1.0" encoding="utf-8"?>
<a:theme xmlns:a="http://schemas.openxmlformats.org/drawingml/2006/main" name="SciLifeLab PPT_dark">
  <a:themeElements>
    <a:clrScheme name="SciLifeLab Colors">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990F7F5F-A579-614C-BA68-629E84D22E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SciLifeLab PPT_light</Template>
  <TotalTime>11319</TotalTime>
  <Words>5061</Words>
  <Application>Microsoft Macintosh PowerPoint</Application>
  <PresentationFormat>Widescreen</PresentationFormat>
  <Paragraphs>451</Paragraphs>
  <Slides>53</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Arial</vt:lpstr>
      <vt:lpstr>Calibri</vt:lpstr>
      <vt:lpstr>Courier</vt:lpstr>
      <vt:lpstr>Courier New</vt:lpstr>
      <vt:lpstr>Helvetica</vt:lpstr>
      <vt:lpstr>Monaco</vt:lpstr>
      <vt:lpstr>Wingdings</vt:lpstr>
      <vt:lpstr>SciLifeLab PPT_light</vt:lpstr>
      <vt:lpstr>SciLifeLab PPT_dark</vt:lpstr>
      <vt:lpstr>Variant-calling Workflow</vt:lpstr>
      <vt:lpstr>PowerPoint Presentation</vt:lpstr>
      <vt:lpstr>What is a workflow</vt:lpstr>
      <vt:lpstr>Overview</vt:lpstr>
      <vt:lpstr>Example: Basic workflow, one sample</vt:lpstr>
      <vt:lpstr>Workflow conventions</vt:lpstr>
      <vt:lpstr>GATK’s best practices workflow for germline short variant discovery  </vt:lpstr>
      <vt:lpstr>Basic Variant Calling in one sample</vt:lpstr>
      <vt:lpstr>Alignment</vt:lpstr>
      <vt:lpstr>The reference genome</vt:lpstr>
      <vt:lpstr>Keep track of the reference version!</vt:lpstr>
      <vt:lpstr>Alignment</vt:lpstr>
      <vt:lpstr>Burrows-Wheeler Aligner</vt:lpstr>
      <vt:lpstr>Alignment</vt:lpstr>
      <vt:lpstr>Output from mapping - Sam format</vt:lpstr>
      <vt:lpstr>Convert to Bam </vt:lpstr>
      <vt:lpstr>File indices</vt:lpstr>
      <vt:lpstr>Variant calling</vt:lpstr>
      <vt:lpstr>Genetic variation</vt:lpstr>
      <vt:lpstr>Detecting variants in  reads</vt:lpstr>
      <vt:lpstr>HaplotypeCaller</vt:lpstr>
      <vt:lpstr>Reference- and alternatve alleles</vt:lpstr>
      <vt:lpstr>Variant Call Format (VCF)</vt:lpstr>
      <vt:lpstr>Variant Call Format (VCF)</vt:lpstr>
      <vt:lpstr>Basic variant calling in cohort</vt:lpstr>
      <vt:lpstr>Basic variant calling in cohort</vt:lpstr>
      <vt:lpstr>GVCF Files are valid VCFs with extra information</vt:lpstr>
      <vt:lpstr>Basic variant calling in cohort</vt:lpstr>
      <vt:lpstr>Variant Call Format (VCF)</vt:lpstr>
      <vt:lpstr>ReadGroups</vt:lpstr>
      <vt:lpstr>Today’s lab</vt:lpstr>
      <vt:lpstr>1000 Genomes data</vt:lpstr>
      <vt:lpstr>The Lactase enzyme </vt:lpstr>
      <vt:lpstr>The Lactase enzyme </vt:lpstr>
      <vt:lpstr>Part 1:  Variant calling in one sample </vt:lpstr>
      <vt:lpstr>Basic variant calling in one sample</vt:lpstr>
      <vt:lpstr>Part 2:  Variant calling in cohort </vt:lpstr>
      <vt:lpstr>Joint variant calling workflow</vt:lpstr>
      <vt:lpstr>Workflow conventions</vt:lpstr>
      <vt:lpstr>Part 3:  Follow GATK best practices for short variant discovery </vt:lpstr>
      <vt:lpstr>PowerPoint Presentation</vt:lpstr>
      <vt:lpstr>GATK’s best practices workflow for germline short variant discovery  </vt:lpstr>
      <vt:lpstr>Mark Duplicates</vt:lpstr>
      <vt:lpstr>Duplicate reads</vt:lpstr>
      <vt:lpstr>PowerPoint Presentation</vt:lpstr>
      <vt:lpstr>Base Quality Score Recalibration (BQSR)</vt:lpstr>
      <vt:lpstr>Base Quality Score Recalibration (BQSR)</vt:lpstr>
      <vt:lpstr>Filter variants</vt:lpstr>
      <vt:lpstr>Variant Call Format (VCF)</vt:lpstr>
      <vt:lpstr>Filtering</vt:lpstr>
      <vt:lpstr>GATK’s best practises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Variant-calling Workflow</dc:title>
  <dc:creator>Malin Larsson</dc:creator>
  <cp:lastModifiedBy>Malin Larsson</cp:lastModifiedBy>
  <cp:revision>26</cp:revision>
  <dcterms:created xsi:type="dcterms:W3CDTF">2022-03-23T14:21:08Z</dcterms:created>
  <dcterms:modified xsi:type="dcterms:W3CDTF">2024-03-19T15:22:36Z</dcterms:modified>
</cp:coreProperties>
</file>